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8" r:id="rId12"/>
    <p:sldId id="265" r:id="rId13"/>
    <p:sldId id="267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6"/>
  </p:normalViewPr>
  <p:slideViewPr>
    <p:cSldViewPr snapToGrid="0" snapToObjects="1">
      <p:cViewPr varScale="1">
        <p:scale>
          <a:sx n="108" d="100"/>
          <a:sy n="108" d="100"/>
        </p:scale>
        <p:origin x="1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4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1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1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9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8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4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0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7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F1E0-536F-1C4E-AB3A-22CD66BDE23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1D16-65D4-F443-943E-38FD01B5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43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33AF-E919-9B41-BD03-B89664C758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Preparing for Threshold of Democracy, Part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0E8D8-7268-4740-B61D-92EEFDFA99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Tristan K. Husby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143248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DE7E-D06D-024B-AB52-5FF98976A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Archon, </a:t>
            </a:r>
            <a:r>
              <a:rPr lang="en-US" i="1" dirty="0">
                <a:solidFill>
                  <a:srgbClr val="00B050"/>
                </a:solidFill>
              </a:rPr>
              <a:t>Threshold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250A2-AF82-9E42-B3A8-E282AB7463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FDAD2B-33E9-7E48-910D-D281F38EFC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Must inform the defendant immediately that another character has filed suit against them</a:t>
            </a:r>
          </a:p>
          <a:p>
            <a:r>
              <a:rPr lang="en-US" dirty="0"/>
              <a:t>Must work with the GM to schedule the trial</a:t>
            </a:r>
          </a:p>
        </p:txBody>
      </p:sp>
    </p:spTree>
    <p:extLst>
      <p:ext uri="{BB962C8B-B14F-4D97-AF65-F5344CB8AC3E}">
        <p14:creationId xmlns:p14="http://schemas.microsoft.com/office/powerpoint/2010/main" val="1873777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50DAC-5E10-1841-B8D8-98E67879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Archon, Trial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2193-B51A-A44A-925A-FB2BEC23F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statement, the basics of the case</a:t>
            </a:r>
          </a:p>
          <a:p>
            <a:r>
              <a:rPr lang="en-US" dirty="0"/>
              <a:t>Call prosecutors and defense to make their case</a:t>
            </a:r>
          </a:p>
          <a:p>
            <a:r>
              <a:rPr lang="en-US" dirty="0"/>
              <a:t>Solicit additional testimony if you please</a:t>
            </a:r>
          </a:p>
          <a:p>
            <a:r>
              <a:rPr lang="en-US" dirty="0"/>
              <a:t>Help the GM count votes</a:t>
            </a:r>
          </a:p>
        </p:txBody>
      </p:sp>
    </p:spTree>
    <p:extLst>
      <p:ext uri="{BB962C8B-B14F-4D97-AF65-F5344CB8AC3E}">
        <p14:creationId xmlns:p14="http://schemas.microsoft.com/office/powerpoint/2010/main" val="88005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00941-3BA3-134E-911A-55479F96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Day 4 Trial Day, The Jury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6F66EF-6BEF-7D4D-B38C-275DEFF5E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Everyone, including prosecution, archons and defense serve in the jury</a:t>
            </a:r>
          </a:p>
          <a:p>
            <a:r>
              <a:rPr lang="en-US" dirty="0"/>
              <a:t>Everyone represents 50 votes</a:t>
            </a:r>
          </a:p>
          <a:p>
            <a:r>
              <a:rPr lang="en-US" dirty="0"/>
              <a:t>Not all votes will be counted</a:t>
            </a:r>
          </a:p>
          <a:p>
            <a:pPr lvl="1"/>
            <a:r>
              <a:rPr lang="en-US" dirty="0"/>
              <a:t>Uncounted votes represent how some characters served in other cases on that day</a:t>
            </a:r>
          </a:p>
        </p:txBody>
      </p:sp>
    </p:spTree>
    <p:extLst>
      <p:ext uri="{BB962C8B-B14F-4D97-AF65-F5344CB8AC3E}">
        <p14:creationId xmlns:p14="http://schemas.microsoft.com/office/powerpoint/2010/main" val="1195644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A9AE-BA02-F144-A619-BFE03F754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Trial Day, Frivolous Lawsuit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EC116-5ECD-CE41-A293-DB79802A28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6D9C0-3F22-2C4C-A587-091FAD0B5D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less than 20% of the jury votes to convict, the case is deemed frivolous</a:t>
            </a:r>
          </a:p>
          <a:p>
            <a:pPr lvl="1"/>
            <a:r>
              <a:rPr lang="en-US" i="1" dirty="0"/>
              <a:t>Prosecutor</a:t>
            </a:r>
            <a:r>
              <a:rPr lang="en-US" dirty="0"/>
              <a:t> loses ALL votes in all Assembly and trials</a:t>
            </a:r>
          </a:p>
          <a:p>
            <a:pPr lvl="1"/>
            <a:r>
              <a:rPr lang="en-US" i="1" dirty="0"/>
              <a:t>Archon</a:t>
            </a:r>
            <a:r>
              <a:rPr lang="en-US" dirty="0"/>
              <a:t> faces a censure vote</a:t>
            </a:r>
          </a:p>
          <a:p>
            <a:pPr lvl="2"/>
            <a:r>
              <a:rPr lang="en-US" dirty="0"/>
              <a:t>If vote successful, archon loses 20% of votes</a:t>
            </a:r>
          </a:p>
        </p:txBody>
      </p:sp>
    </p:spTree>
    <p:extLst>
      <p:ext uri="{BB962C8B-B14F-4D97-AF65-F5344CB8AC3E}">
        <p14:creationId xmlns:p14="http://schemas.microsoft.com/office/powerpoint/2010/main" val="1779830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6C969-B376-AE42-B105-2531EE3C5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Trial Day, Guilty Verdict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40266-6433-F949-93C7-A75D3D6BCE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If the defendant is found guilty</a:t>
            </a:r>
          </a:p>
          <a:p>
            <a:pPr lvl="1"/>
            <a:r>
              <a:rPr lang="en-US" dirty="0"/>
              <a:t>Prosecution proposes a punishment</a:t>
            </a:r>
          </a:p>
          <a:p>
            <a:pPr lvl="1"/>
            <a:r>
              <a:rPr lang="en-US" dirty="0"/>
              <a:t>Defense proposes a punishment</a:t>
            </a:r>
          </a:p>
          <a:p>
            <a:pPr lvl="1"/>
            <a:r>
              <a:rPr lang="en-US" dirty="0"/>
              <a:t>Jury votes which one is most appropriate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FC943-2890-E34D-9A30-DEAC28F13D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5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09B2-3ACC-E246-9464-E7D7F2D3A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Day 6 Assembly: </a:t>
            </a:r>
            <a:r>
              <a:rPr lang="en-US" b="1" i="1" dirty="0">
                <a:solidFill>
                  <a:srgbClr val="FF0000"/>
                </a:solidFill>
              </a:rPr>
              <a:t>Imperialism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36F04-EA20-6B43-B74E-CF088AC952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DA704-56CE-CC43-9A78-90683CD533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Decisions you will make during this session:</a:t>
            </a:r>
          </a:p>
          <a:p>
            <a:pPr lvl="1"/>
            <a:r>
              <a:rPr lang="en-US" dirty="0"/>
              <a:t>Whether to rebuild the Athenian fleet</a:t>
            </a:r>
          </a:p>
          <a:p>
            <a:pPr lvl="1"/>
            <a:r>
              <a:rPr lang="en-US" dirty="0"/>
              <a:t>Whether to use this fleet to attack other cities and collect tribute from them</a:t>
            </a:r>
          </a:p>
          <a:p>
            <a:pPr lvl="1"/>
            <a:r>
              <a:rPr lang="en-US" dirty="0"/>
              <a:t>Who will lead this fleet</a:t>
            </a:r>
          </a:p>
          <a:p>
            <a:r>
              <a:rPr lang="en-US" dirty="0"/>
              <a:t>The GM will use a die roll to replicate the uncertainty of warfare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3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42E96-8DA7-2D45-9EA1-C78058EB8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9058A-88C8-9349-AC0A-8194BD76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Roles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Assembly President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Herald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Archon</a:t>
            </a:r>
          </a:p>
          <a:p>
            <a:r>
              <a:rPr lang="en-US" dirty="0">
                <a:solidFill>
                  <a:srgbClr val="C00000"/>
                </a:solidFill>
              </a:rPr>
              <a:t>Day 4: Trial Day</a:t>
            </a:r>
          </a:p>
          <a:p>
            <a:r>
              <a:rPr lang="en-US" dirty="0">
                <a:solidFill>
                  <a:srgbClr val="FF0000"/>
                </a:solidFill>
              </a:rPr>
              <a:t>Day 6 Assembly: Reconstituting the Athenian Empire</a:t>
            </a:r>
          </a:p>
        </p:txBody>
      </p:sp>
    </p:spTree>
    <p:extLst>
      <p:ext uri="{BB962C8B-B14F-4D97-AF65-F5344CB8AC3E}">
        <p14:creationId xmlns:p14="http://schemas.microsoft.com/office/powerpoint/2010/main" val="393365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1265B-7878-124B-910C-CB44A4B6A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Roles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466E1-C51F-B44A-A649-85AF70EDA0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5B482C-F886-8F4B-9A18-B14B7BBDC0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addition to your character, you each have a special role</a:t>
            </a:r>
          </a:p>
          <a:p>
            <a:pPr lvl="1"/>
            <a:r>
              <a:rPr lang="en-US" dirty="0"/>
              <a:t>Assembly President</a:t>
            </a:r>
          </a:p>
          <a:p>
            <a:pPr lvl="1"/>
            <a:r>
              <a:rPr lang="en-US" dirty="0"/>
              <a:t>Herald</a:t>
            </a:r>
          </a:p>
          <a:p>
            <a:pPr lvl="1"/>
            <a:r>
              <a:rPr lang="en-US" dirty="0"/>
              <a:t>Archon</a:t>
            </a:r>
          </a:p>
          <a:p>
            <a:r>
              <a:rPr lang="en-US" dirty="0"/>
              <a:t>How well you perform these roles will impact your Participation Grade</a:t>
            </a:r>
          </a:p>
        </p:txBody>
      </p:sp>
    </p:spTree>
    <p:extLst>
      <p:ext uri="{BB962C8B-B14F-4D97-AF65-F5344CB8AC3E}">
        <p14:creationId xmlns:p14="http://schemas.microsoft.com/office/powerpoint/2010/main" val="137772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AAB9D-26DF-CA4E-A12B-A6CC93F2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Assembly President, Historical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0140-7DBF-D74E-A0F8-28C3562614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Selected by lottery</a:t>
            </a:r>
          </a:p>
          <a:p>
            <a:r>
              <a:rPr lang="en-US" dirty="0"/>
              <a:t>Served a year</a:t>
            </a:r>
          </a:p>
          <a:p>
            <a:r>
              <a:rPr lang="en-US" dirty="0"/>
              <a:t>Charged with maintaining decorum in the Assembly</a:t>
            </a:r>
          </a:p>
          <a:p>
            <a:pPr lvl="1"/>
            <a:r>
              <a:rPr lang="en-US" dirty="0"/>
              <a:t>Those who wanted to speak, speak</a:t>
            </a:r>
          </a:p>
          <a:p>
            <a:pPr lvl="1"/>
            <a:r>
              <a:rPr lang="en-US" dirty="0"/>
              <a:t>Laws properly recorded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6BA4B-0137-B24B-A274-E3A5C25D55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4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974-5858-4146-9946-DF06A65EC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Assembly President, </a:t>
            </a:r>
            <a:r>
              <a:rPr lang="en-US" b="1" i="1" dirty="0">
                <a:solidFill>
                  <a:srgbClr val="FFFF00"/>
                </a:solidFill>
              </a:rPr>
              <a:t>Threshold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71BCA-F9D6-034B-9512-DDCAE56CD8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D33F1-97AF-A847-97C4-2E2A8F7B1E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Selected by Game Master</a:t>
            </a:r>
          </a:p>
          <a:p>
            <a:r>
              <a:rPr lang="en-US" dirty="0"/>
              <a:t>Serve one Assembly Session</a:t>
            </a:r>
          </a:p>
          <a:p>
            <a:r>
              <a:rPr lang="en-US" dirty="0"/>
              <a:t>Graded on how well they maintain </a:t>
            </a:r>
          </a:p>
          <a:p>
            <a:pPr lvl="1"/>
            <a:r>
              <a:rPr lang="en-US" i="1" dirty="0"/>
              <a:t>Decorum</a:t>
            </a:r>
          </a:p>
          <a:p>
            <a:pPr lvl="1"/>
            <a:r>
              <a:rPr lang="en-US" i="1" dirty="0"/>
              <a:t>Agenda</a:t>
            </a:r>
          </a:p>
          <a:p>
            <a:pPr lvl="1"/>
            <a:r>
              <a:rPr lang="en-US" i="1" dirty="0"/>
              <a:t>Speakers’ list</a:t>
            </a:r>
          </a:p>
          <a:p>
            <a:r>
              <a:rPr lang="en-US" dirty="0"/>
              <a:t>If not liked, can be impeached</a:t>
            </a:r>
          </a:p>
        </p:txBody>
      </p:sp>
    </p:spTree>
    <p:extLst>
      <p:ext uri="{BB962C8B-B14F-4D97-AF65-F5344CB8AC3E}">
        <p14:creationId xmlns:p14="http://schemas.microsoft.com/office/powerpoint/2010/main" val="183488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4555-D873-D24F-A1FC-3260F60F0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Assembly President, Threshold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98ABC-7A75-0C4B-B58F-3C252EC21F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Decorum</a:t>
            </a:r>
          </a:p>
          <a:p>
            <a:pPr lvl="1"/>
            <a:r>
              <a:rPr lang="en-US" dirty="0"/>
              <a:t>Minimum shouting</a:t>
            </a:r>
          </a:p>
          <a:p>
            <a:pPr lvl="1"/>
            <a:r>
              <a:rPr lang="en-US" dirty="0"/>
              <a:t>Minimum insults</a:t>
            </a:r>
          </a:p>
          <a:p>
            <a:r>
              <a:rPr lang="en-US" i="1" dirty="0"/>
              <a:t>Agenda</a:t>
            </a:r>
          </a:p>
          <a:p>
            <a:pPr lvl="1"/>
            <a:r>
              <a:rPr lang="en-US" dirty="0"/>
              <a:t>Has authority to announce new topics</a:t>
            </a:r>
          </a:p>
          <a:p>
            <a:pPr lvl="1"/>
            <a:r>
              <a:rPr lang="en-US" dirty="0"/>
              <a:t>New topics must be announced IN ADVANCE</a:t>
            </a:r>
          </a:p>
          <a:p>
            <a:pPr lvl="2"/>
            <a:r>
              <a:rPr lang="en-US" dirty="0"/>
              <a:t>(So that other students may prepare)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99612-D526-C044-9529-206462764F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Speakers’ list</a:t>
            </a:r>
          </a:p>
          <a:p>
            <a:pPr lvl="1"/>
            <a:r>
              <a:rPr lang="en-US" dirty="0"/>
              <a:t>Everyone who wants to speak must get a chance</a:t>
            </a:r>
          </a:p>
          <a:p>
            <a:pPr lvl="1"/>
            <a:r>
              <a:rPr lang="en-US" dirty="0"/>
              <a:t>Guard against a faction trying to filibuster a vote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B728-61AE-7942-AFA4-195DE6A85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2D050"/>
                </a:solidFill>
              </a:rPr>
              <a:t>Herald, </a:t>
            </a:r>
            <a:r>
              <a:rPr lang="en-US" b="1" i="1" dirty="0">
                <a:solidFill>
                  <a:srgbClr val="92D050"/>
                </a:solidFill>
              </a:rPr>
              <a:t>Threshold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BEB06-CFE1-254E-B213-37484EDFC5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Selected by GM</a:t>
            </a:r>
          </a:p>
          <a:p>
            <a:r>
              <a:rPr lang="en-US" dirty="0"/>
              <a:t>Serve one Assembly session</a:t>
            </a:r>
          </a:p>
          <a:p>
            <a:r>
              <a:rPr lang="en-US" dirty="0"/>
              <a:t>Graded on how well they </a:t>
            </a:r>
          </a:p>
          <a:p>
            <a:pPr lvl="1"/>
            <a:r>
              <a:rPr lang="en-US" dirty="0"/>
              <a:t>Sacrifice a (toy) pig</a:t>
            </a:r>
          </a:p>
          <a:p>
            <a:pPr lvl="1"/>
            <a:r>
              <a:rPr lang="en-US" dirty="0"/>
              <a:t>Pray to the gods</a:t>
            </a:r>
          </a:p>
          <a:p>
            <a:pPr lvl="1"/>
            <a:r>
              <a:rPr lang="en-US" dirty="0"/>
              <a:t>Reveal the gods’ will</a:t>
            </a:r>
          </a:p>
          <a:p>
            <a:pPr lvl="1"/>
            <a:r>
              <a:rPr lang="en-US" dirty="0"/>
              <a:t>Work with president to count votes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1FB8E-36F2-2041-ADD1-CAE6473163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2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7299F-42D6-0D42-8803-CD63521CB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Archon, Historical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DFBC4-1BF9-A04A-B138-DEC0D50297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Archon </a:t>
            </a:r>
            <a:r>
              <a:rPr lang="en-US" i="1" dirty="0" err="1"/>
              <a:t>Basileius</a:t>
            </a:r>
            <a:endParaRPr lang="en-US" i="1" dirty="0"/>
          </a:p>
          <a:p>
            <a:pPr lvl="1"/>
            <a:r>
              <a:rPr lang="en-US" dirty="0"/>
              <a:t>Chief priest in Athens</a:t>
            </a:r>
          </a:p>
          <a:p>
            <a:r>
              <a:rPr lang="en-US" i="1" dirty="0"/>
              <a:t>Polemarch</a:t>
            </a:r>
          </a:p>
          <a:p>
            <a:pPr lvl="1"/>
            <a:r>
              <a:rPr lang="en-US" dirty="0"/>
              <a:t>Originally, head of the army</a:t>
            </a:r>
          </a:p>
          <a:p>
            <a:pPr lvl="1"/>
            <a:r>
              <a:rPr lang="en-US" dirty="0"/>
              <a:t>After 487 BCE, minor religious official</a:t>
            </a:r>
          </a:p>
          <a:p>
            <a:pPr lvl="2"/>
            <a:r>
              <a:rPr lang="en-US" i="1" dirty="0" err="1"/>
              <a:t>Strategoi</a:t>
            </a:r>
            <a:r>
              <a:rPr lang="en-US" dirty="0"/>
              <a:t> now led army</a:t>
            </a:r>
          </a:p>
          <a:p>
            <a:r>
              <a:rPr lang="en-US" i="1" dirty="0"/>
              <a:t>Archon </a:t>
            </a:r>
            <a:r>
              <a:rPr lang="en-US" i="1" dirty="0" err="1"/>
              <a:t>Eponymos</a:t>
            </a:r>
            <a:endParaRPr lang="en-US" i="1" dirty="0"/>
          </a:p>
          <a:p>
            <a:pPr lvl="1"/>
            <a:r>
              <a:rPr lang="en-US" dirty="0"/>
              <a:t>Chief magistrate of the city</a:t>
            </a:r>
          </a:p>
          <a:p>
            <a:pPr lvl="1"/>
            <a:r>
              <a:rPr lang="en-US" dirty="0"/>
              <a:t>Year named after him</a:t>
            </a:r>
          </a:p>
          <a:p>
            <a:pPr lvl="1"/>
            <a:r>
              <a:rPr lang="en-US" dirty="0"/>
              <a:t>After 487 BCE, selected by lottery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D873A-5C76-564A-A78A-A21343DCD3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3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87504-7D3A-234F-89E6-DA24D540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Archon, </a:t>
            </a:r>
            <a:r>
              <a:rPr lang="en-US" b="1" i="1" dirty="0">
                <a:solidFill>
                  <a:srgbClr val="00B050"/>
                </a:solidFill>
              </a:rPr>
              <a:t>Threshold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5BD67-B1A4-0D49-A8AC-D987CB3B28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66D59-0A13-644A-8AFB-2586EBFFE4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Lawcourt Official</a:t>
            </a:r>
          </a:p>
          <a:p>
            <a:r>
              <a:rPr lang="en-US" dirty="0"/>
              <a:t>Has authority to begin a trial</a:t>
            </a:r>
          </a:p>
          <a:p>
            <a:pPr lvl="1"/>
            <a:r>
              <a:rPr lang="en-US" dirty="0"/>
              <a:t>ANOTHER player must approach with a lawsuit</a:t>
            </a:r>
          </a:p>
          <a:p>
            <a:pPr lvl="1"/>
            <a:r>
              <a:rPr lang="en-US" dirty="0"/>
              <a:t>You decide whether or not you think this lawsuit deserves to move forward</a:t>
            </a:r>
          </a:p>
          <a:p>
            <a:pPr lvl="2"/>
            <a:r>
              <a:rPr lang="en-US" dirty="0"/>
              <a:t>That player is now a Prosecutor</a:t>
            </a:r>
          </a:p>
          <a:p>
            <a:pPr lvl="1"/>
            <a:r>
              <a:rPr lang="en-US" dirty="0"/>
              <a:t>The accused player DOES NOT have to be charged with breaking a law that our Assembly passed</a:t>
            </a:r>
          </a:p>
        </p:txBody>
      </p:sp>
    </p:spTree>
    <p:extLst>
      <p:ext uri="{BB962C8B-B14F-4D97-AF65-F5344CB8AC3E}">
        <p14:creationId xmlns:p14="http://schemas.microsoft.com/office/powerpoint/2010/main" val="207176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526</Words>
  <Application>Microsoft Macintosh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Preparing for Threshold of Democracy, Part II</vt:lpstr>
      <vt:lpstr>Contents</vt:lpstr>
      <vt:lpstr>Roles</vt:lpstr>
      <vt:lpstr>Assembly President, Historical</vt:lpstr>
      <vt:lpstr>Assembly President, Threshold</vt:lpstr>
      <vt:lpstr>Assembly President, Threshold</vt:lpstr>
      <vt:lpstr>Herald, Threshold</vt:lpstr>
      <vt:lpstr>Archon, Historical</vt:lpstr>
      <vt:lpstr>Archon, Threshold</vt:lpstr>
      <vt:lpstr>Archon, Threshold</vt:lpstr>
      <vt:lpstr>Archon, Trial Day</vt:lpstr>
      <vt:lpstr>Day 4 Trial Day, The Jury</vt:lpstr>
      <vt:lpstr>Trial Day, Frivolous Lawsuit</vt:lpstr>
      <vt:lpstr>Trial Day, Guilty Verdict</vt:lpstr>
      <vt:lpstr>Day 6 Assembly: Imperialism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Threshold of Democracy, Part II</dc:title>
  <dc:creator>Tristan Husby</dc:creator>
  <cp:lastModifiedBy>Tristan Husby</cp:lastModifiedBy>
  <cp:revision>7</cp:revision>
  <dcterms:created xsi:type="dcterms:W3CDTF">2019-04-03T18:56:40Z</dcterms:created>
  <dcterms:modified xsi:type="dcterms:W3CDTF">2019-04-08T10:45:47Z</dcterms:modified>
</cp:coreProperties>
</file>